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556" r:id="rId2"/>
    <p:sldId id="506" r:id="rId3"/>
    <p:sldId id="1807" r:id="rId4"/>
    <p:sldId id="1806" r:id="rId5"/>
    <p:sldId id="1792" r:id="rId6"/>
    <p:sldId id="504" r:id="rId7"/>
    <p:sldId id="1782" r:id="rId8"/>
    <p:sldId id="1783" r:id="rId9"/>
    <p:sldId id="1799" r:id="rId10"/>
    <p:sldId id="1798" r:id="rId11"/>
    <p:sldId id="1791" r:id="rId12"/>
    <p:sldId id="1800" r:id="rId13"/>
    <p:sldId id="1784" r:id="rId14"/>
    <p:sldId id="1780" r:id="rId15"/>
    <p:sldId id="1796" r:id="rId16"/>
    <p:sldId id="1801" r:id="rId17"/>
    <p:sldId id="1795" r:id="rId18"/>
    <p:sldId id="1808" r:id="rId19"/>
    <p:sldId id="1785" r:id="rId20"/>
    <p:sldId id="1802" r:id="rId21"/>
    <p:sldId id="1810" r:id="rId22"/>
    <p:sldId id="1809" r:id="rId23"/>
    <p:sldId id="1786" r:id="rId24"/>
    <p:sldId id="1804" r:id="rId25"/>
    <p:sldId id="1803" r:id="rId26"/>
    <p:sldId id="1805" r:id="rId27"/>
    <p:sldId id="368" r:id="rId28"/>
    <p:sldId id="369" r:id="rId29"/>
    <p:sldId id="1787" r:id="rId30"/>
    <p:sldId id="1744" r:id="rId31"/>
    <p:sldId id="1745" r:id="rId32"/>
    <p:sldId id="1746" r:id="rId33"/>
    <p:sldId id="1747" r:id="rId34"/>
    <p:sldId id="1748" r:id="rId35"/>
    <p:sldId id="1749" r:id="rId36"/>
    <p:sldId id="1750" r:id="rId37"/>
    <p:sldId id="1751" r:id="rId38"/>
    <p:sldId id="1752" r:id="rId39"/>
    <p:sldId id="1753" r:id="rId40"/>
    <p:sldId id="1754" r:id="rId41"/>
    <p:sldId id="1789" r:id="rId42"/>
    <p:sldId id="1788" r:id="rId43"/>
    <p:sldId id="1743" r:id="rId44"/>
    <p:sldId id="465" r:id="rId45"/>
    <p:sldId id="1755" r:id="rId46"/>
    <p:sldId id="1758" r:id="rId47"/>
    <p:sldId id="176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2"/>
    <p:restoredTop sz="94425"/>
  </p:normalViewPr>
  <p:slideViewPr>
    <p:cSldViewPr snapToGrid="0">
      <p:cViewPr varScale="1">
        <p:scale>
          <a:sx n="143" d="100"/>
          <a:sy n="143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84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59563-3AAF-41DC-B988-04FCE361D0E0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46B8C-8F3D-423E-AA96-664F8BBA4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1511-B157-5146-AB7C-CE8393BB9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80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39D6-8A28-FE08-FF4F-5759E05CE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B1321-BAD4-D2DE-AF5D-58101BFAF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858E4-CC8A-D208-4155-121236C76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DF6BD-D864-51D3-4C81-6CD5B353F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B3AD7-EDA1-67FE-9731-C247BD7A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2F3F9-9DB7-F33C-F1F6-2C114D85B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4440E4-9FFD-4D1B-19E1-28E7B053D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954B-6CCB-76DF-8177-3F5F7FADF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8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1F7B6-C8E3-7749-E055-1A41C675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F61BB-18C3-1AFB-7ADC-49CA5CCC6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C9E671-B893-8655-4FA1-787ADE6D7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E22EB-D30C-A380-28E4-566661346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43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DDDE-D8AB-AFA0-9430-AE47F96E3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0AAE3-9894-1B19-FCA8-ACE68A039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98052-448E-AA33-23CA-1D6A4F2CB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A0031-E66F-78EF-16D6-7270B76F7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97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6CB4-CDFC-3DD8-F8AC-6EE80D90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E0335-20A9-B298-391B-0B03AB45F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8F0E0-13EC-A24F-CD72-3780FDA8A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E0B97-EF7A-815C-29F9-32F64B7EF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3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1F6A-CD18-5919-FB04-F9AD4158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66DB8-4675-E789-874D-BAF41A0D7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75712-FF35-D34E-15D8-B979605B5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85B78-D481-156B-06DA-203F65D59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6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EFFE2-526A-EDAC-3E49-C06DA11A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F85A4-E70E-4651-4A1C-94FE9B4B0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C2705-6BEF-FC56-D242-80AFA7EF9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509AE-FDD8-946D-3BA4-3877E057D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22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3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7CDC6-229F-4042-9445-B14FDEA125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4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2CD5-CB19-CE4C-897C-F955CE6D4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B365C-2A27-EA9A-991A-62C788F7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4B9B8B-B1A3-BD67-8E49-A94D1F8F0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53A16-4E58-91AB-6689-DB2A45CE5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8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7EAFD-E0C9-8DB2-B355-CBD3511B3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228B6-3642-ECBA-CB32-B2188889A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E7637-EA02-E87E-535C-E47BC9ADD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F1312-4504-CAD0-F848-7FE5DC8CD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70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D92F9-F87F-9EA1-77A4-5BC1B6E3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27EDA-9FD9-A06A-0C1A-BF4AF4111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774F-EA82-1F5F-CA6B-8ED5D4BEA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26C8B-10E3-4734-70B1-118063B93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08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52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0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1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135A-A5A1-5638-496F-5FBECEBBA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8ACAFF-AAF4-63DF-FDD6-B543D6021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1C91C-5C52-C97E-FEA4-44F47DC58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9D591-FB85-7045-25DD-5D97F1F003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81511-B157-5146-AB7C-CE8393BB9C4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6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0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D543-A543-BD2F-ABDF-1D4E54DCA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4531E-2B2D-FB44-2541-A9A1D50D8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93DBE-ABF2-225E-DB55-89F5F0F0B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214C6-2F14-2D3C-2533-0238DD158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1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ED556-9478-56BB-EBFB-D97AA516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881B3-5894-4ECA-57F0-76BBE5DD5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A0D85-4AE5-4D86-A0F6-2710F6347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5FA07-A81F-2AD9-BC9A-16FBEE00B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9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B21B6-485A-E150-2F00-DE0328300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D0DFE-16E5-C8CD-F4E0-D21E15F0A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D3C74-F2F2-7290-E21D-B2AFC0DB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646C4-8CE8-003E-0CC3-3EBC85119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2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E8098-4EF9-66DF-D79D-6F207805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2C042-EA1D-8D99-F743-A8DC6319C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481DD-C3C9-0F75-5AF9-90DE1BAC7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895FC-A537-362E-35E5-8D73580B3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39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TRRA-1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46B8C-8F3D-423E-AA96-664F8BBA4A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1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8B02F-29B8-4E01-A72C-DCB249E478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7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1C36B-7B3E-4EDF-9C9A-3FF2EA4BF9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8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17574-3326-47AC-8640-EC94DCAF49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7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40000-D5BB-420E-BC90-2EF07E0FBC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5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D46B4-CDA4-493E-8179-441875A9FD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4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00916-661A-4447-810B-DB230A9FC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4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4859E-470E-4592-82E2-D92966B76F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7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08D7C-0B8F-42D8-B9A9-629949D7A2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1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9D25D-A66D-4A1E-AE31-0357D7F67F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1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F67EE-9E50-4EC7-84C2-9D466169EA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5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3BF1E-4DF3-4BC3-B5EF-4B63E6F3F4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6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1C4BB-1BD9-423B-AF79-FE8147CAED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3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5DA2E-5441-469D-90D7-B45A019D9A4F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5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kacy@pennmedicine.upen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med.upenn.edu/cullenlab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eed.nih.gov/small-business-funding/find-funding/sbir-sttr-funding-opportunities" TargetMode="External"/><Relationship Id="rId2" Type="http://schemas.openxmlformats.org/officeDocument/2006/relationships/hyperlink" Target="https://www.sbir.gov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2753154"/>
            <a:ext cx="12191999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  <a:tabLst>
                <a:tab pos="4457700" algn="l"/>
              </a:tabLst>
            </a:pPr>
            <a:r>
              <a:rPr lang="en-US" b="1" i="1" dirty="0">
                <a:latin typeface="Arial" charset="0"/>
              </a:rPr>
              <a:t>From Bench to Boardroom: </a:t>
            </a:r>
          </a:p>
          <a:p>
            <a:pPr algn="ctr">
              <a:spcAft>
                <a:spcPts val="600"/>
              </a:spcAft>
              <a:tabLst>
                <a:tab pos="4457700" algn="l"/>
              </a:tabLst>
            </a:pPr>
            <a:r>
              <a:rPr lang="en-US" b="1" i="1" dirty="0">
                <a:latin typeface="Arial" charset="0"/>
              </a:rPr>
              <a:t>Navigating the Academic Startup Journey</a:t>
            </a:r>
          </a:p>
          <a:p>
            <a:pPr algn="ctr"/>
            <a:endParaRPr lang="en-US" sz="1800" b="1" i="1" dirty="0">
              <a:latin typeface="Arial" charset="0"/>
            </a:endParaRPr>
          </a:p>
          <a:p>
            <a:pPr algn="ctr"/>
            <a:r>
              <a:rPr lang="en-US" sz="1800" b="1" i="1" dirty="0">
                <a:latin typeface="Arial" charset="0"/>
              </a:rPr>
              <a:t>D. Kacy Cullen, Ph.D., </a:t>
            </a:r>
            <a:r>
              <a:rPr lang="en-US" sz="1800" i="1" dirty="0">
                <a:latin typeface="Arial" charset="0"/>
              </a:rPr>
              <a:t>Professor of Neurosurgery &amp; Bioengineering</a:t>
            </a:r>
          </a:p>
          <a:p>
            <a:pPr algn="ctr"/>
            <a:r>
              <a:rPr lang="en-US" sz="1800" i="1" dirty="0">
                <a:latin typeface="Arial" charset="0"/>
              </a:rPr>
              <a:t>Director, Center for Neurotrauma, Neurodegeneration &amp; Restoration</a:t>
            </a:r>
          </a:p>
          <a:p>
            <a:pPr algn="ctr"/>
            <a:r>
              <a:rPr lang="en-US" sz="1800" i="1" dirty="0">
                <a:latin typeface="Arial" charset="0"/>
              </a:rPr>
              <a:t>Corporal Michael J. Crescenz Veterans Affairs Medical Center</a:t>
            </a:r>
          </a:p>
          <a:p>
            <a:pPr algn="ctr"/>
            <a:r>
              <a:rPr lang="en-US" sz="1800" i="1" dirty="0">
                <a:latin typeface="Arial" charset="0"/>
              </a:rPr>
              <a:t>Perelman School of Medicine, University of Pennsylvania</a:t>
            </a:r>
          </a:p>
          <a:p>
            <a:pPr algn="ctr"/>
            <a:endParaRPr lang="en-US" sz="1200" i="1" dirty="0">
              <a:latin typeface="Arial" charset="0"/>
            </a:endParaRPr>
          </a:p>
          <a:p>
            <a:pPr algn="ctr"/>
            <a:r>
              <a:rPr lang="en-US" sz="1800" i="1" dirty="0">
                <a:latin typeface="Arial" charset="0"/>
                <a:hlinkClick r:id="rId3"/>
              </a:rPr>
              <a:t>DKacy@pennmedicine.upenn.edu</a:t>
            </a:r>
            <a:r>
              <a:rPr lang="en-US" sz="1800" i="1" dirty="0">
                <a:latin typeface="Arial" charset="0"/>
              </a:rPr>
              <a:t>		</a:t>
            </a:r>
            <a:r>
              <a:rPr lang="en-US" sz="1800" i="1" dirty="0">
                <a:latin typeface="Arial" charset="0"/>
                <a:hlinkClick r:id="rId4"/>
              </a:rPr>
              <a:t>http://www.med.upenn.edu/cullenlab/</a:t>
            </a:r>
            <a:endParaRPr lang="en-US" sz="1800" i="1" dirty="0">
              <a:latin typeface="Arial" charset="0"/>
            </a:endParaRPr>
          </a:p>
          <a:p>
            <a:pPr algn="ctr"/>
            <a:endParaRPr lang="en-US" sz="1600" i="1" dirty="0">
              <a:latin typeface="Arial" charset="0"/>
            </a:endParaRPr>
          </a:p>
          <a:p>
            <a:pPr algn="ctr"/>
            <a:endParaRPr lang="en-US" sz="1600" i="1" dirty="0">
              <a:latin typeface="Arial" charset="0"/>
            </a:endParaRPr>
          </a:p>
          <a:p>
            <a:pPr algn="ctr"/>
            <a:endParaRPr lang="en-US" sz="1600" i="1" dirty="0">
              <a:latin typeface="Arial" charset="0"/>
            </a:endParaRPr>
          </a:p>
          <a:p>
            <a:r>
              <a:rPr lang="en-US" sz="1500" i="1" dirty="0">
                <a:latin typeface="Arial" charset="0"/>
              </a:rPr>
              <a:t>Radiology Translation and Commercialization Seminar Series, Perelman School of Medicine, UPenn		               July 14</a:t>
            </a:r>
            <a:r>
              <a:rPr lang="en-US" sz="1500" i="1">
                <a:latin typeface="Arial" charset="0"/>
              </a:rPr>
              <a:t>, 2025</a:t>
            </a:r>
            <a:endParaRPr lang="en-US" sz="1500" i="1" dirty="0">
              <a:latin typeface="Arial" charset="0"/>
            </a:endParaRPr>
          </a:p>
        </p:txBody>
      </p:sp>
      <p:pic>
        <p:nvPicPr>
          <p:cNvPr id="4" name="Picture 3" descr="UPENN-CNNR Heading (2017-10-17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66" y="302683"/>
            <a:ext cx="8127492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4EA08-A605-794F-4764-8612B669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E90FB-1049-22F0-66BF-9F4ECE3B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Role of Academic Labs in Translational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9CAE8-E075-615C-2993-EC1F9C9FE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36"/>
          <a:stretch>
            <a:fillRect/>
          </a:stretch>
        </p:blipFill>
        <p:spPr>
          <a:xfrm>
            <a:off x="2154089" y="739301"/>
            <a:ext cx="7734300" cy="470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0AF66-CE16-16BC-442E-19BFCBCC336E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1863A-22A9-04D4-D861-D1C3AA78B2EA}"/>
              </a:ext>
            </a:extLst>
          </p:cNvPr>
          <p:cNvSpPr txBox="1"/>
          <p:nvPr/>
        </p:nvSpPr>
        <p:spPr>
          <a:xfrm>
            <a:off x="7633718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387248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61C2B-D4BF-06E4-6FCB-C2BBA866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A8F8-F026-94C9-31E4-7743F14F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Role of Academic Labs in Translational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C6759-3F6B-AE00-2FAA-753FF65F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36"/>
          <a:stretch>
            <a:fillRect/>
          </a:stretch>
        </p:blipFill>
        <p:spPr>
          <a:xfrm>
            <a:off x="2154089" y="739301"/>
            <a:ext cx="7734300" cy="470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F5033-67E6-5752-EAF1-E21DC377197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C4831-54A6-15CE-D66C-151FE6799DF8}"/>
              </a:ext>
            </a:extLst>
          </p:cNvPr>
          <p:cNvSpPr txBox="1"/>
          <p:nvPr/>
        </p:nvSpPr>
        <p:spPr>
          <a:xfrm>
            <a:off x="2606040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Academia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1D891-9D00-403D-3FF2-86C5810D92EF}"/>
              </a:ext>
            </a:extLst>
          </p:cNvPr>
          <p:cNvSpPr txBox="1"/>
          <p:nvPr/>
        </p:nvSpPr>
        <p:spPr>
          <a:xfrm>
            <a:off x="7633718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255261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E7808-0248-4AB6-DC5C-60D152B5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53D0-A7C4-FF21-717E-F34EB485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Role of Academic Labs in Translational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4DC92-8AE9-7ABB-0CEF-48FF5D72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36"/>
          <a:stretch>
            <a:fillRect/>
          </a:stretch>
        </p:blipFill>
        <p:spPr>
          <a:xfrm>
            <a:off x="2154089" y="739301"/>
            <a:ext cx="7734300" cy="470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2CF4C-7793-F7B8-711E-DD3570B7857C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77E48-22FE-14ED-E0CB-6A52AE1954EF}"/>
              </a:ext>
            </a:extLst>
          </p:cNvPr>
          <p:cNvSpPr txBox="1"/>
          <p:nvPr/>
        </p:nvSpPr>
        <p:spPr>
          <a:xfrm>
            <a:off x="2606040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Academia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17E4A-7742-2114-6115-228BD9314A46}"/>
              </a:ext>
            </a:extLst>
          </p:cNvPr>
          <p:cNvSpPr txBox="1"/>
          <p:nvPr/>
        </p:nvSpPr>
        <p:spPr>
          <a:xfrm>
            <a:off x="4675634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E0F9B-373B-FFC5-BB40-A50FE500A697}"/>
              </a:ext>
            </a:extLst>
          </p:cNvPr>
          <p:cNvSpPr txBox="1"/>
          <p:nvPr/>
        </p:nvSpPr>
        <p:spPr>
          <a:xfrm>
            <a:off x="7633718" y="5742432"/>
            <a:ext cx="24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52477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168967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F635-2C00-0B54-9285-BBC06704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Stages of Translational Research</a:t>
            </a:r>
          </a:p>
        </p:txBody>
      </p:sp>
      <p:pic>
        <p:nvPicPr>
          <p:cNvPr id="7" name="Picture 6" descr="A diagram of a development process&#10;&#10;Description automatically generated">
            <a:extLst>
              <a:ext uri="{FF2B5EF4-FFF2-40B4-BE49-F238E27FC236}">
                <a16:creationId xmlns:a16="http://schemas.microsoft.com/office/drawing/2014/main" id="{DE122D8E-64CF-7CB0-8236-619CF4EE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/>
          <a:stretch/>
        </p:blipFill>
        <p:spPr>
          <a:xfrm>
            <a:off x="51370" y="883581"/>
            <a:ext cx="12086808" cy="59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DDC1B-88A6-E336-A25C-49D37342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0D5D-1296-431F-4C33-96E1DEC8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Stages of Translational Research</a:t>
            </a:r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A0BE062F-7FF9-D405-1A38-81DAD2C4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 b="18885"/>
          <a:stretch>
            <a:fillRect/>
          </a:stretch>
        </p:blipFill>
        <p:spPr>
          <a:xfrm>
            <a:off x="298945" y="803649"/>
            <a:ext cx="11584246" cy="59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4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9877-3E19-87EA-5AB4-B0F8B18F4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2A1E-4B21-806B-468D-8D0A0E9F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Stages of Translational Research</a:t>
            </a:r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955DBBB7-EFB0-B6F9-D7C5-039976E2B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 b="18885"/>
          <a:stretch>
            <a:fillRect/>
          </a:stretch>
        </p:blipFill>
        <p:spPr>
          <a:xfrm>
            <a:off x="298945" y="803649"/>
            <a:ext cx="11584246" cy="599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97C19-9BE9-BBC7-81BE-0204315BABDF}"/>
              </a:ext>
            </a:extLst>
          </p:cNvPr>
          <p:cNvSpPr/>
          <p:nvPr/>
        </p:nvSpPr>
        <p:spPr>
          <a:xfrm>
            <a:off x="137160" y="4206240"/>
            <a:ext cx="4507992" cy="133502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7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7B82D-ED7F-3BE3-74CC-2A9C1711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72C8-AFC9-2D27-2D74-00E5D6C1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Stages of Translational Research</a:t>
            </a:r>
          </a:p>
        </p:txBody>
      </p:sp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523486B8-9572-B946-65BA-B82960430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4"/>
          <a:stretch>
            <a:fillRect/>
          </a:stretch>
        </p:blipFill>
        <p:spPr>
          <a:xfrm>
            <a:off x="1602866" y="821937"/>
            <a:ext cx="8924817" cy="59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2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33208-21C3-02C1-2BA2-6681585F3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7015-6141-6003-9D60-C3EA1111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Stages of Translational Research</a:t>
            </a:r>
          </a:p>
        </p:txBody>
      </p:sp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86D0F0E6-993D-84E4-E0E1-E9D9BF698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4"/>
          <a:stretch>
            <a:fillRect/>
          </a:stretch>
        </p:blipFill>
        <p:spPr>
          <a:xfrm>
            <a:off x="1602866" y="821937"/>
            <a:ext cx="8924817" cy="5996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48AECB-9EC3-CCCE-BCEB-453BDD756194}"/>
              </a:ext>
            </a:extLst>
          </p:cNvPr>
          <p:cNvSpPr/>
          <p:nvPr/>
        </p:nvSpPr>
        <p:spPr>
          <a:xfrm>
            <a:off x="3959352" y="5386839"/>
            <a:ext cx="2185416" cy="144993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58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108270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6A11FD5-B08A-0F60-0688-E210BC5FB358}"/>
              </a:ext>
            </a:extLst>
          </p:cNvPr>
          <p:cNvSpPr txBox="1">
            <a:spLocks/>
          </p:cNvSpPr>
          <p:nvPr/>
        </p:nvSpPr>
        <p:spPr bwMode="auto">
          <a:xfrm>
            <a:off x="1524000" y="128954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Biography</a:t>
            </a:r>
          </a:p>
        </p:txBody>
      </p:sp>
      <p:pic>
        <p:nvPicPr>
          <p:cNvPr id="4" name="Picture 3" descr="A yellow be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A3770CB-2F9C-685E-CBED-0D2500F1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53" y="1286314"/>
            <a:ext cx="1757762" cy="13710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FC1A9-E7F5-57EB-16AA-227C2CDA0294}"/>
              </a:ext>
            </a:extLst>
          </p:cNvPr>
          <p:cNvSpPr txBox="1"/>
          <p:nvPr/>
        </p:nvSpPr>
        <p:spPr>
          <a:xfrm>
            <a:off x="2042911" y="827268"/>
            <a:ext cx="46541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Atlanta, GA,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2002 	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Ph.D.,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Biomedical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 	  </a:t>
            </a:r>
          </a:p>
        </p:txBody>
      </p:sp>
      <p:pic>
        <p:nvPicPr>
          <p:cNvPr id="10" name="Picture 9" descr="A picture containing symbol, logo, text, emblem&#10;&#10;Description automatically generated">
            <a:extLst>
              <a:ext uri="{FF2B5EF4-FFF2-40B4-BE49-F238E27FC236}">
                <a16:creationId xmlns:a16="http://schemas.microsoft.com/office/drawing/2014/main" id="{E9578CB4-37AD-405F-07ED-40451BE2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18" y="1286314"/>
            <a:ext cx="1295411" cy="157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034679-E083-C382-554E-21AADF8DEAD7}"/>
              </a:ext>
            </a:extLst>
          </p:cNvPr>
          <p:cNvSpPr txBox="1"/>
          <p:nvPr/>
        </p:nvSpPr>
        <p:spPr>
          <a:xfrm>
            <a:off x="7979230" y="843996"/>
            <a:ext cx="4040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Training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Neural   	 			Engineering, Georgia 	Tech,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2005-2006 	 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Neurotrauma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Pennsylvania,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2007-2009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80AC-3F4B-5B72-F57B-4BA75D13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2130-5C1F-AE47-6D51-CD1CF342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Technology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6DA8-8EA3-557D-A61F-7C272BE6D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931382"/>
            <a:ext cx="11258877" cy="5146765"/>
          </a:xfrm>
        </p:spPr>
        <p:txBody>
          <a:bodyPr>
            <a:normAutofit/>
          </a:bodyPr>
          <a:lstStyle/>
          <a:p>
            <a:r>
              <a:rPr lang="en-US" sz="2800" dirty="0"/>
              <a:t>Intellectual Property Protection</a:t>
            </a:r>
          </a:p>
          <a:p>
            <a:pPr lvl="1"/>
            <a:r>
              <a:rPr lang="en-US" sz="2400" dirty="0"/>
              <a:t>Patents: </a:t>
            </a:r>
            <a:r>
              <a:rPr lang="en-US" sz="2400" i="1" dirty="0"/>
              <a:t>novel, useful, non-obvious</a:t>
            </a:r>
          </a:p>
          <a:p>
            <a:pPr lvl="1"/>
            <a:r>
              <a:rPr lang="en-US" sz="2400" dirty="0"/>
              <a:t>Trade Secrets</a:t>
            </a:r>
          </a:p>
          <a:p>
            <a:pPr lvl="1"/>
            <a:r>
              <a:rPr lang="en-US" sz="2400" dirty="0"/>
              <a:t>Copyrights &amp; Trademarks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621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0AED8-D073-7B90-4E02-16AEBE6E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BB7C-B8A3-103B-F9F9-ECD2F782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Technology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1757-1083-20AC-D4B0-490633A2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931382"/>
            <a:ext cx="11258877" cy="5146765"/>
          </a:xfrm>
        </p:spPr>
        <p:txBody>
          <a:bodyPr>
            <a:normAutofit/>
          </a:bodyPr>
          <a:lstStyle/>
          <a:p>
            <a:r>
              <a:rPr lang="en-US" sz="2800" dirty="0"/>
              <a:t>Intellectual Property Protection</a:t>
            </a:r>
          </a:p>
          <a:p>
            <a:pPr lvl="1"/>
            <a:r>
              <a:rPr lang="en-US" sz="2400" dirty="0"/>
              <a:t>Patents: </a:t>
            </a:r>
            <a:r>
              <a:rPr lang="en-US" sz="2400" i="1" dirty="0"/>
              <a:t>novel, useful, non-obvious</a:t>
            </a:r>
          </a:p>
          <a:p>
            <a:pPr lvl="1"/>
            <a:r>
              <a:rPr lang="en-US" sz="2400" dirty="0"/>
              <a:t>Trade Secrets</a:t>
            </a:r>
          </a:p>
          <a:p>
            <a:pPr lvl="1"/>
            <a:r>
              <a:rPr lang="en-US" sz="2400" dirty="0"/>
              <a:t>Copyrights &amp; Trademarks</a:t>
            </a:r>
          </a:p>
          <a:p>
            <a:r>
              <a:rPr lang="en-US" sz="2800" dirty="0"/>
              <a:t>Material Transfer Agreements</a:t>
            </a:r>
          </a:p>
          <a:p>
            <a:pPr lvl="1"/>
            <a:r>
              <a:rPr lang="en-US" sz="2400" dirty="0"/>
              <a:t>Collaborating Labs</a:t>
            </a:r>
          </a:p>
          <a:p>
            <a:pPr lvl="1"/>
            <a:r>
              <a:rPr lang="en-US" sz="2400" dirty="0"/>
              <a:t>Industry Partners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5041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8ABF-AB76-217F-1C3E-C05BE0A24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E265F-F2DF-043C-1900-4A1ED145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Technology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6905-40DB-7D3B-3BCB-F7E3BA17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931382"/>
            <a:ext cx="11258877" cy="5146765"/>
          </a:xfrm>
        </p:spPr>
        <p:txBody>
          <a:bodyPr>
            <a:normAutofit/>
          </a:bodyPr>
          <a:lstStyle/>
          <a:p>
            <a:r>
              <a:rPr lang="en-US" sz="2800" dirty="0"/>
              <a:t>Intellectual Property Protection</a:t>
            </a:r>
          </a:p>
          <a:p>
            <a:pPr lvl="1"/>
            <a:r>
              <a:rPr lang="en-US" sz="2400" dirty="0"/>
              <a:t>Patents: </a:t>
            </a:r>
            <a:r>
              <a:rPr lang="en-US" sz="2400" i="1" dirty="0"/>
              <a:t>novel, useful, non-obvious</a:t>
            </a:r>
          </a:p>
          <a:p>
            <a:pPr lvl="1"/>
            <a:r>
              <a:rPr lang="en-US" sz="2400" dirty="0"/>
              <a:t>Trade Secrets</a:t>
            </a:r>
          </a:p>
          <a:p>
            <a:pPr lvl="1"/>
            <a:r>
              <a:rPr lang="en-US" sz="2400" dirty="0"/>
              <a:t>Copyrights &amp; Trademarks</a:t>
            </a:r>
          </a:p>
          <a:p>
            <a:r>
              <a:rPr lang="en-US" sz="2800" dirty="0"/>
              <a:t>Material Transfer Agreements</a:t>
            </a:r>
          </a:p>
          <a:p>
            <a:pPr lvl="1"/>
            <a:r>
              <a:rPr lang="en-US" sz="2400" dirty="0"/>
              <a:t>Collaborating Labs</a:t>
            </a:r>
          </a:p>
          <a:p>
            <a:pPr lvl="1"/>
            <a:r>
              <a:rPr lang="en-US" sz="2400" dirty="0"/>
              <a:t>Industry Partners</a:t>
            </a:r>
          </a:p>
          <a:p>
            <a:r>
              <a:rPr lang="en-US" sz="2800" dirty="0"/>
              <a:t>Technology Transfer Office(s)</a:t>
            </a:r>
          </a:p>
          <a:p>
            <a:pPr lvl="1"/>
            <a:r>
              <a:rPr lang="en-US" sz="2400" dirty="0"/>
              <a:t>Disclosure: go / no-go?</a:t>
            </a:r>
          </a:p>
          <a:p>
            <a:pPr lvl="1"/>
            <a:r>
              <a:rPr lang="en-US" sz="2400" i="1" dirty="0"/>
              <a:t>Provisional </a:t>
            </a:r>
            <a:r>
              <a:rPr lang="en-US" sz="2400" i="1" dirty="0">
                <a:sym typeface="Wingdings" pitchFamily="2" charset="2"/>
              </a:rPr>
              <a:t> Full Application &amp; PCT (International) Application</a:t>
            </a:r>
          </a:p>
          <a:p>
            <a:pPr lvl="1"/>
            <a:r>
              <a:rPr lang="en-US" sz="2400" dirty="0">
                <a:sym typeface="Wingdings" pitchFamily="2" charset="2"/>
              </a:rPr>
              <a:t>Examination and Issued Claim(s)</a:t>
            </a: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417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629389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1EBFE-7FB2-0AC4-AE64-A2C5237F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F67F-4E40-EF30-4D78-F29C59DA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Funding Mechanisms for Translational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C83E-0FAF-17E5-2FE0-A3636328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b="18837"/>
          <a:stretch>
            <a:fillRect/>
          </a:stretch>
        </p:blipFill>
        <p:spPr>
          <a:xfrm>
            <a:off x="151553" y="739301"/>
            <a:ext cx="7734300" cy="470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23187-6599-2E0D-5589-7D22BBE1909B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</p:spTree>
    <p:extLst>
      <p:ext uri="{BB962C8B-B14F-4D97-AF65-F5344CB8AC3E}">
        <p14:creationId xmlns:p14="http://schemas.microsoft.com/office/powerpoint/2010/main" val="83972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4039A-DC26-4FF8-0BE7-CA5B77C0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E12AC-C67A-10BC-6FA9-71D10EA69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b="-652"/>
          <a:stretch>
            <a:fillRect/>
          </a:stretch>
        </p:blipFill>
        <p:spPr>
          <a:xfrm>
            <a:off x="151553" y="739301"/>
            <a:ext cx="7734300" cy="5830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58A0F-AEEB-55A6-FB3F-DA93BCCC9FAC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C24706-0F01-CB04-F662-BDA56DE5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Funding Mechanisms for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2750078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447B-94D8-CBBF-0EE5-2B455336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3E71B-B392-8DD2-282C-1539F6BB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" b="-652"/>
          <a:stretch>
            <a:fillRect/>
          </a:stretch>
        </p:blipFill>
        <p:spPr>
          <a:xfrm>
            <a:off x="151553" y="739301"/>
            <a:ext cx="7734300" cy="5830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046A1-C219-99DC-743C-3DE70D1C8D4C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947D1-630A-F1D3-38C6-CC0C7330B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867" y="867657"/>
            <a:ext cx="4053220" cy="5747634"/>
          </a:xfrm>
        </p:spPr>
        <p:txBody>
          <a:bodyPr/>
          <a:lstStyle/>
          <a:p>
            <a:r>
              <a:rPr lang="en-US" sz="2600" dirty="0"/>
              <a:t>NIH</a:t>
            </a:r>
          </a:p>
          <a:p>
            <a:pPr lvl="1"/>
            <a:r>
              <a:rPr lang="en-US" sz="2200" dirty="0"/>
              <a:t>R61/R33 – IGNITE, Device, others…</a:t>
            </a:r>
          </a:p>
          <a:p>
            <a:pPr lvl="1"/>
            <a:r>
              <a:rPr lang="en-US" sz="2200" dirty="0"/>
              <a:t>Blueprint Neurotherapeutics</a:t>
            </a:r>
          </a:p>
          <a:p>
            <a:pPr lvl="1"/>
            <a:r>
              <a:rPr lang="en-US" sz="2200" dirty="0"/>
              <a:t>U01 vs R01?</a:t>
            </a:r>
          </a:p>
          <a:p>
            <a:r>
              <a:rPr lang="en-US" sz="2600" dirty="0"/>
              <a:t>VA</a:t>
            </a:r>
          </a:p>
          <a:p>
            <a:pPr lvl="1"/>
            <a:r>
              <a:rPr lang="en-US" sz="2200" dirty="0"/>
              <a:t>TDA Stage 0, 1 &amp; 2</a:t>
            </a:r>
          </a:p>
          <a:p>
            <a:pPr lvl="1"/>
            <a:r>
              <a:rPr lang="en-US" sz="2200" dirty="0"/>
              <a:t>BRAVE </a:t>
            </a:r>
          </a:p>
          <a:p>
            <a:r>
              <a:rPr lang="en-US" sz="2600" dirty="0"/>
              <a:t>DoD: TRL specific; MRMC / CDMRP</a:t>
            </a:r>
          </a:p>
          <a:p>
            <a:r>
              <a:rPr lang="en-US" sz="2600" dirty="0"/>
              <a:t>SBIR &amp; STTR</a:t>
            </a:r>
          </a:p>
          <a:p>
            <a:pPr lvl="1"/>
            <a:r>
              <a:rPr lang="en-US" sz="2200" dirty="0"/>
              <a:t>NIH, NSF, DoD, others</a:t>
            </a:r>
          </a:p>
          <a:p>
            <a:endParaRPr lang="en-US" sz="28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F19A11-5D5F-8573-1A0B-CA21568B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Funding Mechanisms for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364761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13A1-8F03-6303-221C-E3335549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766"/>
            <a:ext cx="10972800" cy="1143000"/>
          </a:xfrm>
        </p:spPr>
        <p:txBody>
          <a:bodyPr/>
          <a:lstStyle/>
          <a:p>
            <a:r>
              <a:rPr lang="en-US" sz="3600" b="1" dirty="0"/>
              <a:t>SBIR/STTR – NIH, NSF, DoD, and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20C5A-B0E0-B6C6-4E7D-E3CA3F93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1872"/>
            <a:ext cx="10972800" cy="53214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Provides non-dilutive funding to develop your technology and chart a path toward commercialization.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2"/>
              </a:rPr>
              <a:t>https://www.sbir.gov/</a:t>
            </a:r>
            <a:r>
              <a:rPr lang="en-US" dirty="0"/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https://seed.nih.gov/small-business-funding/find-funding/sbir-sttr-funding-opportunities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Phase 1 – Proof of concept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$50,000 - $275,000 over 6-12 months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Phase 2 – Technology development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Greater focus on business plan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$750,000 - $1.8 million over 2 years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SBIR – awarded to an independent small business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STTR – awarded to university/PI to spin out a business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38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22F4-EE84-F3CA-B975-3BB73184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9190"/>
            <a:ext cx="10972800" cy="1143000"/>
          </a:xfrm>
        </p:spPr>
        <p:txBody>
          <a:bodyPr/>
          <a:lstStyle/>
          <a:p>
            <a:r>
              <a:rPr lang="en-US" sz="3600" b="1" dirty="0"/>
              <a:t>VA Translational Development Award (Stage 0-2)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C6C2-8B27-6C54-0848-AE236299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362774"/>
            <a:ext cx="11045952" cy="51657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Purpose: </a:t>
            </a:r>
            <a:r>
              <a:rPr lang="en-US" sz="2500" i="1" dirty="0"/>
              <a:t>provide support that is unavailable through existing funding mechanisms to de-risk new interventional products to a sufficient extent such that translation to commercial/clinical availability becomes viable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Stage 0 – De-risking through replication, validation, optimization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$150,000/year for 2 years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Stage 1 – Lead isolation, administration route, PK/PD; Prep for pre-IND/IDE meeting with FDA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$250,000/year for up to 4 years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Stage 2 – milestone-driven evaluation of therapeutic agents/devices to obtain approvals to conduct human studies, and in some cases conduct those studies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$1,000,000/year for up to 5 years</a:t>
            </a:r>
          </a:p>
        </p:txBody>
      </p:sp>
    </p:spTree>
    <p:extLst>
      <p:ext uri="{BB962C8B-B14F-4D97-AF65-F5344CB8AC3E}">
        <p14:creationId xmlns:p14="http://schemas.microsoft.com/office/powerpoint/2010/main" val="304351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68878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A209-809B-E4B1-3174-F6C99C74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DA4F457-B2F9-79E9-39C8-142486816041}"/>
              </a:ext>
            </a:extLst>
          </p:cNvPr>
          <p:cNvSpPr txBox="1">
            <a:spLocks/>
          </p:cNvSpPr>
          <p:nvPr/>
        </p:nvSpPr>
        <p:spPr bwMode="auto">
          <a:xfrm>
            <a:off x="1524000" y="128954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Biography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60CC5-D9A5-E149-A5D1-0664BB684B72}"/>
              </a:ext>
            </a:extLst>
          </p:cNvPr>
          <p:cNvSpPr txBox="1"/>
          <p:nvPr/>
        </p:nvSpPr>
        <p:spPr>
          <a:xfrm>
            <a:off x="255759" y="2982727"/>
            <a:ext cx="11689468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Professor of Neurosurgery &amp; Bioengineering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Perelman School of Medicine, University of Pennsylvania       (joined Penn faculty in 2009)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Founding 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Center for Neurotrauma, Neurodegeneration, and Restoration, Corporal Michael Crescenz VA Medical Center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Porcine Neurointensive Care &amp; Assessment Facility, Biomedical Research Building, UPenn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Founding 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Translational Tissue Engineering &amp; Regenerative Medicine (T-TERM) Fellowship Program, CMC-VAMC &amp; UPenn</a:t>
            </a:r>
          </a:p>
        </p:txBody>
      </p:sp>
      <p:pic>
        <p:nvPicPr>
          <p:cNvPr id="4" name="Picture 3" descr="A yellow be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550E715-96DB-D267-A1EB-E20FB534C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53" y="1286314"/>
            <a:ext cx="1757762" cy="13710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84A53-CA64-E131-6DDF-FE01A001440B}"/>
              </a:ext>
            </a:extLst>
          </p:cNvPr>
          <p:cNvSpPr txBox="1"/>
          <p:nvPr/>
        </p:nvSpPr>
        <p:spPr>
          <a:xfrm>
            <a:off x="2042911" y="827268"/>
            <a:ext cx="46541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Atlanta, GA,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2002 	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Ph.D.,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Biomedical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 	  </a:t>
            </a:r>
          </a:p>
        </p:txBody>
      </p:sp>
      <p:pic>
        <p:nvPicPr>
          <p:cNvPr id="10" name="Picture 9" descr="A picture containing symbol, logo, text, emblem&#10;&#10;Description automatically generated">
            <a:extLst>
              <a:ext uri="{FF2B5EF4-FFF2-40B4-BE49-F238E27FC236}">
                <a16:creationId xmlns:a16="http://schemas.microsoft.com/office/drawing/2014/main" id="{F9279659-EA8C-643C-E63B-0871DAF7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18" y="1286314"/>
            <a:ext cx="1295411" cy="157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C6B64-8FE5-7EF6-3073-504CCF5059BD}"/>
              </a:ext>
            </a:extLst>
          </p:cNvPr>
          <p:cNvSpPr txBox="1"/>
          <p:nvPr/>
        </p:nvSpPr>
        <p:spPr>
          <a:xfrm>
            <a:off x="7979230" y="843996"/>
            <a:ext cx="4040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Training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Neural   	 			Engineering, Georgia 	Tech,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2005-2006 	 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Neurotrauma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Pennsylvania,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2007-2009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87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27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7C2D75-C68B-662E-8C71-C8C1A2EAD3F6}"/>
              </a:ext>
            </a:extLst>
          </p:cNvPr>
          <p:cNvSpPr/>
          <p:nvPr/>
        </p:nvSpPr>
        <p:spPr>
          <a:xfrm>
            <a:off x="2795155" y="790498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99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ADB280-CC29-F850-57E9-9687FF187697}"/>
              </a:ext>
            </a:extLst>
          </p:cNvPr>
          <p:cNvSpPr/>
          <p:nvPr/>
        </p:nvSpPr>
        <p:spPr>
          <a:xfrm>
            <a:off x="1693718" y="1964670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65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878C93-CFBF-A613-9DFD-FA39880F3182}"/>
              </a:ext>
            </a:extLst>
          </p:cNvPr>
          <p:cNvSpPr/>
          <p:nvPr/>
        </p:nvSpPr>
        <p:spPr>
          <a:xfrm>
            <a:off x="966355" y="3062929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84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1D2B46-2017-C0E6-1534-B67C10708ADF}"/>
              </a:ext>
            </a:extLst>
          </p:cNvPr>
          <p:cNvSpPr/>
          <p:nvPr/>
        </p:nvSpPr>
        <p:spPr>
          <a:xfrm>
            <a:off x="1683328" y="4219498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46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A49EB7-5508-A5B6-B960-FDFA92A40260}"/>
              </a:ext>
            </a:extLst>
          </p:cNvPr>
          <p:cNvSpPr/>
          <p:nvPr/>
        </p:nvSpPr>
        <p:spPr>
          <a:xfrm>
            <a:off x="2795155" y="5375406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81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258B90-1377-B844-F459-099CF93849FF}"/>
              </a:ext>
            </a:extLst>
          </p:cNvPr>
          <p:cNvSpPr/>
          <p:nvPr/>
        </p:nvSpPr>
        <p:spPr>
          <a:xfrm>
            <a:off x="6255328" y="5384044"/>
            <a:ext cx="3803072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39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E20A13-7800-02C4-B0C9-9AE82161F2CE}"/>
              </a:ext>
            </a:extLst>
          </p:cNvPr>
          <p:cNvSpPr/>
          <p:nvPr/>
        </p:nvSpPr>
        <p:spPr>
          <a:xfrm>
            <a:off x="7010400" y="4219498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86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C36578-6600-663D-AFE4-F48E53058970}"/>
              </a:ext>
            </a:extLst>
          </p:cNvPr>
          <p:cNvSpPr/>
          <p:nvPr/>
        </p:nvSpPr>
        <p:spPr>
          <a:xfrm>
            <a:off x="7606146" y="3068242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87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D392369-4F10-D758-A694-EAF90D990D8B}"/>
              </a:ext>
            </a:extLst>
          </p:cNvPr>
          <p:cNvSpPr/>
          <p:nvPr/>
        </p:nvSpPr>
        <p:spPr>
          <a:xfrm>
            <a:off x="7051964" y="1954280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6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62C08-1E15-5BC5-9194-2A0DA191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6FDCB22-AEDB-68A3-B497-FDCCA04A3EEA}"/>
              </a:ext>
            </a:extLst>
          </p:cNvPr>
          <p:cNvSpPr txBox="1">
            <a:spLocks/>
          </p:cNvSpPr>
          <p:nvPr/>
        </p:nvSpPr>
        <p:spPr bwMode="auto">
          <a:xfrm>
            <a:off x="1524000" y="128954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Biography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C6870-251E-79A3-3175-FD8B084F02DB}"/>
              </a:ext>
            </a:extLst>
          </p:cNvPr>
          <p:cNvSpPr txBox="1"/>
          <p:nvPr/>
        </p:nvSpPr>
        <p:spPr>
          <a:xfrm>
            <a:off x="255759" y="2982727"/>
            <a:ext cx="11689468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Professor of Neurosurgery &amp; Bioengineering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Perelman School of Medicine, University of Pennsylvania       (joined Penn faculty in 2009)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Founding 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Center for Neurotrauma, Neurodegeneration, and Restoration, Corporal Michael Crescenz VA Medical Center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Porcine Neurointensive Care &amp; Assessment Facility, Biomedical Research Building, UPenn</a:t>
            </a:r>
          </a:p>
          <a:p>
            <a:pPr marL="285750" indent="-285750" defTabSz="228600">
              <a:spcAft>
                <a:spcPts val="600"/>
              </a:spcAft>
              <a:buFont typeface="Wingdings" pitchFamily="2" charset="2"/>
              <a:buChar char="Ø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Founding Director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Translational Tissue Engineering &amp; Regenerative Medicine (T-TERM) Fellowship Program, CMC-VAMC &amp; UPenn</a:t>
            </a:r>
          </a:p>
        </p:txBody>
      </p:sp>
      <p:pic>
        <p:nvPicPr>
          <p:cNvPr id="4" name="Picture 3" descr="A yellow be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D1E598C-9CFE-F9C8-2C08-BF52041B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53" y="1286314"/>
            <a:ext cx="1757762" cy="13710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B0862-B183-6ACA-6966-221E0EDA7745}"/>
              </a:ext>
            </a:extLst>
          </p:cNvPr>
          <p:cNvSpPr txBox="1"/>
          <p:nvPr/>
        </p:nvSpPr>
        <p:spPr>
          <a:xfrm>
            <a:off x="2042911" y="827268"/>
            <a:ext cx="46541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Atlanta, GA,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M.S.,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Mechanical Engineering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2002 	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Ph.D.,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Biomedical Engineering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Georgia 	Tech,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 	  </a:t>
            </a:r>
          </a:p>
        </p:txBody>
      </p:sp>
      <p:pic>
        <p:nvPicPr>
          <p:cNvPr id="10" name="Picture 9" descr="A picture containing symbol, logo, text, emblem&#10;&#10;Description automatically generated">
            <a:extLst>
              <a:ext uri="{FF2B5EF4-FFF2-40B4-BE49-F238E27FC236}">
                <a16:creationId xmlns:a16="http://schemas.microsoft.com/office/drawing/2014/main" id="{0A33D5FA-8290-5F31-8373-53E3FEBD9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118" y="1286314"/>
            <a:ext cx="1295411" cy="157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F8C8D2-C86E-08E9-D933-6F6B401C8267}"/>
              </a:ext>
            </a:extLst>
          </p:cNvPr>
          <p:cNvSpPr txBox="1"/>
          <p:nvPr/>
        </p:nvSpPr>
        <p:spPr>
          <a:xfrm>
            <a:off x="7979230" y="843996"/>
            <a:ext cx="4040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</a:pPr>
            <a:r>
              <a:rPr lang="en-US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Training</a:t>
            </a:r>
          </a:p>
          <a:p>
            <a:pPr marL="0" marR="0" defTabSz="228600"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Neural   	 			Engineering, Georgia 	Tech,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2005-2006 	  </a:t>
            </a:r>
          </a:p>
          <a:p>
            <a:pPr marL="0" marR="0" defTabSz="228600"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Postdoctoral Fellow, 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Neurotrauma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Pennsylvania, </a:t>
            </a:r>
          </a:p>
          <a:p>
            <a:pPr marL="0" marR="0" defTabSz="228600">
              <a:spcBef>
                <a:spcPts val="0"/>
              </a:spcBef>
            </a:pP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2007-2009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7089F-6F06-EFD8-8C33-D0E359545E54}"/>
              </a:ext>
            </a:extLst>
          </p:cNvPr>
          <p:cNvSpPr txBox="1"/>
          <p:nvPr/>
        </p:nvSpPr>
        <p:spPr>
          <a:xfrm>
            <a:off x="376053" y="5320615"/>
            <a:ext cx="1156917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defTabSz="228600">
              <a:spcBef>
                <a:spcPts val="0"/>
              </a:spcBef>
              <a:spcAft>
                <a:spcPts val="600"/>
              </a:spcAft>
            </a:pPr>
            <a:r>
              <a:rPr lang="en-US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Academic Research?</a:t>
            </a:r>
          </a:p>
          <a:p>
            <a:pPr marL="285750" marR="0" indent="-285750" defTabSz="2286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Freedom to work across the spectrum from discovery to application</a:t>
            </a:r>
          </a:p>
          <a:p>
            <a:pPr marL="285750" marR="0" indent="-285750" defTabSz="2286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Training the Next Generation: mentoring students, postdocs, and junior faculty</a:t>
            </a:r>
          </a:p>
          <a:p>
            <a:pPr marL="285750" marR="0" indent="-285750" defTabSz="2286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Teaching: Bioengineering “Fro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Lab to Marketplace” and Neuroscience “Nervous System Injury &amp; Repair”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93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1524000" y="106652"/>
            <a:ext cx="9144000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Major Translational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B68D-E8EE-4A86-95EF-F6F62F528F23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Mas &amp; Hsueh,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investor perspective on forming and funding your medical device start-up,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Techniques in Vascular and Interventional Radiology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20: 101-108 (2017)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CF1885-D5D8-3555-BA55-618BFF56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6" y="677950"/>
            <a:ext cx="10629366" cy="602647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D2567E-7081-AF1C-38F7-72DF1CE01ABF}"/>
              </a:ext>
            </a:extLst>
          </p:cNvPr>
          <p:cNvSpPr/>
          <p:nvPr/>
        </p:nvSpPr>
        <p:spPr>
          <a:xfrm>
            <a:off x="6203373" y="791287"/>
            <a:ext cx="3605645" cy="1256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86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981688" cy="11609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marL="457200"/>
            <a:r>
              <a:rPr lang="en-US" sz="3600" b="1" dirty="0">
                <a:solidFill>
                  <a:schemeClr val="tx1"/>
                </a:solidFill>
              </a:rPr>
              <a:t>Summary: Strategies to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Expedite Translational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819656"/>
            <a:ext cx="11508379" cy="458767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Start with end goal in mind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Assess unmet need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IP – think ahead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Streamline biomanufacturing and testing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Make Target Product Profile (TPP)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Leverage diverse funding mechanisms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Engage stakeholders</a:t>
            </a:r>
          </a:p>
        </p:txBody>
      </p:sp>
    </p:spTree>
    <p:extLst>
      <p:ext uri="{BB962C8B-B14F-4D97-AF65-F5344CB8AC3E}">
        <p14:creationId xmlns:p14="http://schemas.microsoft.com/office/powerpoint/2010/main" val="4124535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362370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A6282-C90D-002A-0F21-41D610226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658" y="319242"/>
            <a:ext cx="7006683" cy="1143000"/>
          </a:xfrm>
        </p:spPr>
        <p:txBody>
          <a:bodyPr/>
          <a:lstStyle/>
          <a:p>
            <a:r>
              <a:rPr lang="en-US" sz="3600" b="1" kern="0" dirty="0">
                <a:effectLst/>
                <a:latin typeface="Arial" panose="020B0604020202020204" pitchFamily="34" charset="0"/>
              </a:rPr>
              <a:t>From Biomedical Science </a:t>
            </a:r>
            <a:r>
              <a:rPr lang="en-US" sz="3600" b="1" dirty="0">
                <a:latin typeface="Arial" panose="020B0604020202020204" pitchFamily="34" charset="0"/>
              </a:rPr>
              <a:t>to </a:t>
            </a:r>
            <a:r>
              <a:rPr lang="en-US" sz="3600" b="1" kern="0" dirty="0">
                <a:effectLst/>
                <a:latin typeface="Arial" panose="020B0604020202020204" pitchFamily="34" charset="0"/>
              </a:rPr>
              <a:t>the Marketplace (BE 5020)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ECA6D-7821-B42F-1514-B9990F7E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95" y="1874520"/>
            <a:ext cx="10972800" cy="4114484"/>
          </a:xfrm>
        </p:spPr>
        <p:txBody>
          <a:bodyPr/>
          <a:lstStyle/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571500" algn="l"/>
              </a:tabLst>
            </a:pPr>
            <a:r>
              <a:rPr lang="en-US" sz="26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Developed and led course since 2018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571500" algn="l"/>
              </a:tabLst>
            </a:pPr>
            <a:r>
              <a:rPr lang="en-US" sz="26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Investigates strategies for </a:t>
            </a:r>
            <a:r>
              <a:rPr lang="en-US" sz="2600" b="0" i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“Bioengineering Entrepreneurship” </a:t>
            </a:r>
            <a:r>
              <a:rPr lang="en-US" sz="26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is popular with Bioengineering, Wharton, Nursing, and Law students.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571500" algn="l"/>
              </a:tabLst>
            </a:pPr>
            <a:r>
              <a:rPr lang="en-US" sz="26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Course explores transition from fundamental biomedical knowledge to technology/therapy development to the ultimate application as a clinical device, drug, and/or biological agent.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571500" algn="l"/>
              </a:tabLst>
            </a:pPr>
            <a:r>
              <a:rPr lang="en-US" sz="26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Emphasis is placed upon factors that influence this transition, including intellectual property, federal regulatory process, entrepreneurial strategies, and cross-disciplinary knowledge for commercial success.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571500" algn="l"/>
              </a:tabLst>
            </a:pPr>
            <a:endParaRPr lang="en-US" sz="26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78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D2CBFC-89D2-B90D-89F3-BB8B8113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" y="0"/>
            <a:ext cx="9143999" cy="68580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B48B87C8-476E-47BF-E113-ED64818A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396"/>
            <a:ext cx="9143999" cy="56699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Acknowledgements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804EF5-D602-15F2-F8B4-162DE0EE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09" y="1163901"/>
            <a:ext cx="2891247" cy="48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spcAft>
                <a:spcPts val="600"/>
              </a:spcAft>
              <a:buClr>
                <a:srgbClr val="000000"/>
              </a:buClr>
              <a:tabLst>
                <a:tab pos="3200400" algn="l"/>
              </a:tabLst>
              <a:defRPr/>
            </a:pPr>
            <a:r>
              <a:rPr lang="en-US" b="1" i="1" u="sng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Funding</a:t>
            </a:r>
            <a:endParaRPr lang="en-US" i="1" dirty="0">
              <a:solidFill>
                <a:schemeClr val="accent4">
                  <a:lumMod val="10000"/>
                </a:schemeClr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National Institutes of Health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Dept. of Veterans Affairs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Dept. of Defense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Advanced Research &amp; Invention Agency (UK)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rgbClr val="000000"/>
                </a:solidFill>
                <a:ea typeface="ヒラギノ角ゴ Pro W3"/>
                <a:cs typeface="Arial"/>
              </a:rPr>
              <a:t>Michael J. Fox Foundation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rgbClr val="000000"/>
                </a:solidFill>
                <a:ea typeface="ヒラギノ角ゴ Pro W3"/>
                <a:cs typeface="Arial"/>
              </a:rPr>
              <a:t>Howard Hughes Medical Institute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chemeClr val="accent4">
                    <a:lumMod val="10000"/>
                  </a:schemeClr>
                </a:solidFill>
                <a:latin typeface="Arial"/>
                <a:ea typeface="ヒラギノ角ゴ Pro W3"/>
                <a:cs typeface="Arial"/>
              </a:rPr>
              <a:t>Commonwealth of PA 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r>
              <a:rPr lang="en-US" i="1" dirty="0">
                <a:solidFill>
                  <a:srgbClr val="000000"/>
                </a:solidFill>
                <a:ea typeface="ヒラギノ角ゴ Pro W3"/>
                <a:cs typeface="Arial"/>
              </a:rPr>
              <a:t>University of Pennsylvania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200400" algn="l"/>
              </a:tabLst>
              <a:defRPr/>
            </a:pPr>
            <a:endParaRPr lang="en-US" i="1" dirty="0">
              <a:solidFill>
                <a:schemeClr val="accent4">
                  <a:lumMod val="10000"/>
                </a:schemeClr>
              </a:solidFill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65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654" y="995039"/>
            <a:ext cx="8004691" cy="5592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9420" y="19362"/>
            <a:ext cx="91439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/>
                <a:ea typeface="Franklin Gothic Book" charset="0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81673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8F8F-9050-721C-EA5D-84F336000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EEC5-218E-4AF1-3BCD-B6889079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606"/>
            <a:ext cx="12288148" cy="933726"/>
          </a:xfrm>
        </p:spPr>
        <p:txBody>
          <a:bodyPr/>
          <a:lstStyle/>
          <a:p>
            <a:r>
              <a:rPr lang="en-US" sz="3800" b="1" dirty="0">
                <a:solidFill>
                  <a:schemeClr val="tx1"/>
                </a:solidFill>
              </a:rPr>
              <a:t>Advanced Therapies for Restorative Neurosurgery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7AA1E-9970-7C08-028D-F0CBDDDAB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04" y="996332"/>
            <a:ext cx="11816080" cy="56692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future of 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restorative neurosurgery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 be defined by 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advanced regenerative therapies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capable of eliciting functional recovery in patients with currently intractable conditions such as severe neurotrauma (e.g., </a:t>
            </a:r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brain, spinal cord, or nerve injury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or neurodegenerative disease (e.g., </a:t>
            </a:r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Parkinson’s or Alzheimer’s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paradigm shift will be aided by the development of first-in-class 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tissue engineered medical products (TEMPs)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designed to facilitate nervous system reconstruction in well-defined patient populations.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Our group applies bioengineering design principles and cutting-edge biofabrication techniques to create living TEMPs that mimics the form and function of anatomically-defined facets of the nervous and/or neuromuscular system.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suite of TEMPs is designed to augment the body’s capacity for regeneration by directly replacing lost tissue and/or leveraging developmental mechanisms for tissue reconstruction. </a:t>
            </a:r>
          </a:p>
          <a:p>
            <a:pPr>
              <a:spcBef>
                <a:spcPts val="1200"/>
              </a:spcBef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4005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32CF5-E722-28D2-13DF-FD91BDA95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1EAE69-B15C-65A1-CBA9-52A6B42540B9}"/>
              </a:ext>
            </a:extLst>
          </p:cNvPr>
          <p:cNvSpPr/>
          <p:nvPr/>
        </p:nvSpPr>
        <p:spPr>
          <a:xfrm>
            <a:off x="253229" y="127893"/>
            <a:ext cx="116781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ea typeface="Franklin Gothic Book" charset="0"/>
                <a:cs typeface="Arial" panose="020B0604020202020204" pitchFamily="34" charset="0"/>
              </a:rPr>
              <a:t>The Unmet Need </a:t>
            </a:r>
            <a:r>
              <a:rPr lang="mr-IN" sz="2200" b="1" dirty="0">
                <a:latin typeface="Arial" panose="020B0604020202020204" pitchFamily="34" charset="0"/>
                <a:ea typeface="Franklin Gothic Book" charset="0"/>
                <a:cs typeface="Franklin Gothic Book" charset="0"/>
              </a:rPr>
              <a:t>–</a:t>
            </a:r>
            <a:r>
              <a:rPr lang="en-US" sz="2200" b="1" dirty="0">
                <a:latin typeface="Arial" panose="020B0604020202020204" pitchFamily="34" charset="0"/>
                <a:ea typeface="Franklin Gothic Book" charset="0"/>
                <a:cs typeface="Arial" panose="020B0604020202020204" pitchFamily="34" charset="0"/>
              </a:rPr>
              <a:t> There is No Current Strategy Capable of Rebuilding Brain Circuitry</a:t>
            </a:r>
          </a:p>
        </p:txBody>
      </p:sp>
      <p:pic>
        <p:nvPicPr>
          <p:cNvPr id="17" name="Picture 16" descr="Self-Reflected-in-violets.jpg">
            <a:extLst>
              <a:ext uri="{FF2B5EF4-FFF2-40B4-BE49-F238E27FC236}">
                <a16:creationId xmlns:a16="http://schemas.microsoft.com/office/drawing/2014/main" id="{D2BB1414-4BC5-F2EE-1485-81AB1A1F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795" y="667879"/>
            <a:ext cx="8253460" cy="6080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4A08D6-6AC2-06AA-62E0-73E78A9F0B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30" r="13747" b="19402"/>
          <a:stretch/>
        </p:blipFill>
        <p:spPr>
          <a:xfrm rot="10800000">
            <a:off x="4577417" y="5912116"/>
            <a:ext cx="2514600" cy="96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F90271-21F3-9DBA-81C1-C763C87523ED}"/>
              </a:ext>
            </a:extLst>
          </p:cNvPr>
          <p:cNvSpPr txBox="1"/>
          <p:nvPr/>
        </p:nvSpPr>
        <p:spPr>
          <a:xfrm>
            <a:off x="253213" y="642810"/>
            <a:ext cx="3420537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u="sng" dirty="0">
                <a:latin typeface="Arial" panose="020B0604020202020204" pitchFamily="34" charset="0"/>
                <a:cs typeface="Arial" panose="020B0604020202020204" pitchFamily="34" charset="0"/>
              </a:rPr>
              <a:t>Brain circuitry disruption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 underlies the neurological deficits caused by a host of nervous system disorders and diseases, including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TBI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Parkinson’s disease</a:t>
            </a:r>
          </a:p>
          <a:p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i="1" u="sng" dirty="0">
                <a:latin typeface="Arial" panose="020B0604020202020204" pitchFamily="34" charset="0"/>
                <a:cs typeface="Arial" panose="020B0604020202020204" pitchFamily="34" charset="0"/>
              </a:rPr>
              <a:t>Our solutions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Implantable, tissue engineered brain pathways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3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 lost brain circuitry on a per-patient basis </a:t>
            </a:r>
          </a:p>
        </p:txBody>
      </p:sp>
    </p:spTree>
    <p:extLst>
      <p:ext uri="{BB962C8B-B14F-4D97-AF65-F5344CB8AC3E}">
        <p14:creationId xmlns:p14="http://schemas.microsoft.com/office/powerpoint/2010/main" val="181980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6" y="855229"/>
            <a:ext cx="11541513" cy="6022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 am an inventor on &gt;25 patents,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with issued patents in the U.S., E.U., Japan, and Australia.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Patents are owned by the University of Pennsylvania and/or the Department of Veterans Affairs.</a:t>
            </a:r>
          </a:p>
          <a:p>
            <a:pPr marL="0" indent="0" algn="just"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 am also a scientific co-founder of </a:t>
            </a: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Axonova Medical, Innervace, and Neurostorative,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UPenn spinout companies created to translate advanced regenerative strategies for central nervous system reconstruction, neuromuscular regeneration, and peripheral nerve repair.</a:t>
            </a: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These potential conflicts-of-interest are managed by the University of Pennsylvania.</a:t>
            </a:r>
          </a:p>
          <a:p>
            <a:pPr marL="0" indent="0" algn="just">
              <a:buNone/>
            </a:pPr>
            <a:endParaRPr lang="en-US" sz="19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9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en-US" sz="1900" i="1" dirty="0">
                <a:latin typeface="Arial" charset="0"/>
                <a:ea typeface="Arial" charset="0"/>
                <a:cs typeface="Arial" charset="0"/>
              </a:rPr>
              <a:t>   </a:t>
            </a:r>
            <a:endParaRPr lang="en-US" sz="19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None/>
            </a:pPr>
            <a:endParaRPr lang="en-US" sz="1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02" y="4797738"/>
            <a:ext cx="4611640" cy="1287896"/>
          </a:xfrm>
          <a:prstGeom prst="rect">
            <a:avLst/>
          </a:prstGeom>
        </p:spPr>
      </p:pic>
      <p:pic>
        <p:nvPicPr>
          <p:cNvPr id="6" name="Picture 5" descr="/Users/dkcullen/Dropbox (PENN Neurotrauma)/Cullen_Shared (1)/04 WEBSITE CONTENT/00 2019 MIGRATION/2020-02-10 DKC Updates/Axonova_Logo_2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902" y="3167958"/>
            <a:ext cx="3231696" cy="1620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9A6938-797E-2478-D2E5-8103B100CA8A}"/>
              </a:ext>
            </a:extLst>
          </p:cNvPr>
          <p:cNvSpPr txBox="1">
            <a:spLocks/>
          </p:cNvSpPr>
          <p:nvPr/>
        </p:nvSpPr>
        <p:spPr bwMode="auto">
          <a:xfrm>
            <a:off x="334537" y="128954"/>
            <a:ext cx="11541512" cy="6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>
            <a:lvl1pPr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800" b="1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Disclosure of Major Translational Activities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133007-197C-D34D-1C6E-9B9EBCE66725}"/>
              </a:ext>
            </a:extLst>
          </p:cNvPr>
          <p:cNvGrpSpPr/>
          <p:nvPr/>
        </p:nvGrpSpPr>
        <p:grpSpPr>
          <a:xfrm>
            <a:off x="6988266" y="4586634"/>
            <a:ext cx="4500698" cy="1929561"/>
            <a:chOff x="2838450" y="1567543"/>
            <a:chExt cx="6515100" cy="28411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77CF50-A8CA-AEB7-321D-A51775429837}"/>
                </a:ext>
              </a:extLst>
            </p:cNvPr>
            <p:cNvSpPr/>
            <p:nvPr/>
          </p:nvSpPr>
          <p:spPr>
            <a:xfrm>
              <a:off x="2838450" y="1567543"/>
              <a:ext cx="6515100" cy="2841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3.png">
              <a:extLst>
                <a:ext uri="{FF2B5EF4-FFF2-40B4-BE49-F238E27FC236}">
                  <a16:creationId xmlns:a16="http://schemas.microsoft.com/office/drawing/2014/main" id="{D788DCF7-DDD9-1462-4CEA-48C810E78EF3}"/>
                </a:ext>
              </a:extLst>
            </p:cNvPr>
            <p:cNvPicPr/>
            <p:nvPr/>
          </p:nvPicPr>
          <p:blipFill>
            <a:blip r:embed="rId4"/>
            <a:srcRect l="4987"/>
            <a:stretch>
              <a:fillRect/>
            </a:stretch>
          </p:blipFill>
          <p:spPr>
            <a:xfrm>
              <a:off x="3360131" y="1851109"/>
              <a:ext cx="5471738" cy="185547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1410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167937" y="752948"/>
            <a:ext cx="12024064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430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2000" b="1" i="1" u="sng" dirty="0">
                <a:solidFill>
                  <a:srgbClr val="FF0000"/>
                </a:solidFill>
                <a:latin typeface="Arial" charset="0"/>
              </a:rPr>
              <a:t>Advanced Regenerative Therapies: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Biologics, Engineered Tissue, Biohybrid Neural Interfaces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000" b="1" i="1" u="sng" dirty="0">
                <a:solidFill>
                  <a:srgbClr val="FF0000"/>
                </a:solidFill>
                <a:latin typeface="Arial" charset="0"/>
              </a:rPr>
              <a:t>Neurotrauma: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Traumatic Brain Injury, Spinal Cord Injury &amp; Peripheral Nerve Injury</a:t>
            </a:r>
          </a:p>
          <a:p>
            <a:pPr>
              <a:spcAft>
                <a:spcPts val="600"/>
              </a:spcAft>
              <a:defRPr/>
            </a:pPr>
            <a:endParaRPr lang="en-US" sz="800" i="1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1900" i="1" dirty="0">
                <a:latin typeface="Arial" charset="0"/>
              </a:rPr>
              <a:t>We apply a multi-level approach which includes anatomically-inspired tissue engineering, rodent models, </a:t>
            </a:r>
          </a:p>
          <a:p>
            <a:pPr>
              <a:spcAft>
                <a:spcPts val="600"/>
              </a:spcAft>
              <a:defRPr/>
            </a:pPr>
            <a:r>
              <a:rPr lang="en-US" sz="1900" i="1" dirty="0">
                <a:latin typeface="Arial" charset="0"/>
              </a:rPr>
              <a:t>	and porcine models to create a </a:t>
            </a:r>
            <a:r>
              <a:rPr lang="en-US" sz="1900" i="1" u="sng" dirty="0">
                <a:latin typeface="Arial" charset="0"/>
              </a:rPr>
              <a:t>translational pipeline</a:t>
            </a:r>
            <a:r>
              <a:rPr lang="en-US" sz="1900" i="1" dirty="0">
                <a:latin typeface="Arial" charset="0"/>
              </a:rPr>
              <a:t>.</a:t>
            </a: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buFont typeface="Arial" charset="0"/>
              <a:buNone/>
              <a:defRPr/>
            </a:pPr>
            <a:endParaRPr lang="en-US" sz="2000" dirty="0">
              <a:latin typeface="Arial" charset="0"/>
            </a:endParaRPr>
          </a:p>
          <a:p>
            <a:pPr>
              <a:spcBef>
                <a:spcPct val="60000"/>
              </a:spcBef>
              <a:defRPr/>
            </a:pPr>
            <a:endParaRPr lang="en-US" sz="2000" i="1" dirty="0">
              <a:latin typeface="Arial" charset="0"/>
            </a:endParaRPr>
          </a:p>
          <a:p>
            <a:pPr>
              <a:defRPr/>
            </a:pPr>
            <a:endParaRPr lang="en-US" sz="1600" i="1" dirty="0">
              <a:latin typeface="Arial" charset="0"/>
            </a:endParaRPr>
          </a:p>
          <a:p>
            <a:pPr>
              <a:defRPr/>
            </a:pPr>
            <a:r>
              <a:rPr lang="en-US" sz="1900" i="1" dirty="0">
                <a:latin typeface="Arial" charset="0"/>
              </a:rPr>
              <a:t>Goal: improve our understanding of neurotrauma and neurodegenerative disorders while developing engineering therapeutics to facilitate tissue reconstruction, regeneration, and functional recovery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71626" y="101123"/>
            <a:ext cx="9096375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pitchFamily="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ＭＳ Ｐゴシック"/>
              </a:rPr>
              <a:t>Cullen Lab - Research Areas</a:t>
            </a:r>
            <a:endParaRPr lang="en-US" sz="3600" dirty="0">
              <a:solidFill>
                <a:schemeClr val="tx1"/>
              </a:solidFill>
              <a:latin typeface="Arial"/>
              <a:ea typeface="ＭＳ Ｐゴシック"/>
            </a:endParaRPr>
          </a:p>
        </p:txBody>
      </p:sp>
      <p:grpSp>
        <p:nvGrpSpPr>
          <p:cNvPr id="670723" name="Group 611"/>
          <p:cNvGrpSpPr>
            <a:grpSpLocks noChangeAspect="1"/>
          </p:cNvGrpSpPr>
          <p:nvPr/>
        </p:nvGrpSpPr>
        <p:grpSpPr bwMode="auto">
          <a:xfrm>
            <a:off x="6032212" y="3191348"/>
            <a:ext cx="1358926" cy="1034976"/>
            <a:chOff x="6000" y="621"/>
            <a:chExt cx="1930" cy="1471"/>
          </a:xfrm>
        </p:grpSpPr>
        <p:pic>
          <p:nvPicPr>
            <p:cNvPr id="670739" name="Picture 612" descr="Pig Nissl Right Hemisphe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" y="624"/>
              <a:ext cx="979" cy="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0740" name="Picture 613" descr="Pig Nissl Right Hemisphe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51" y="621"/>
              <a:ext cx="979" cy="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0724" name="Group 616"/>
          <p:cNvGrpSpPr>
            <a:grpSpLocks/>
          </p:cNvGrpSpPr>
          <p:nvPr/>
        </p:nvGrpSpPr>
        <p:grpSpPr bwMode="auto">
          <a:xfrm>
            <a:off x="564863" y="2380137"/>
            <a:ext cx="11117621" cy="498475"/>
            <a:chOff x="1488" y="1872"/>
            <a:chExt cx="2448" cy="192"/>
          </a:xfrm>
        </p:grpSpPr>
        <p:sp>
          <p:nvSpPr>
            <p:cNvPr id="51" name="AutoShape 617"/>
            <p:cNvSpPr>
              <a:spLocks noChangeArrowheads="1"/>
            </p:cNvSpPr>
            <p:nvPr/>
          </p:nvSpPr>
          <p:spPr bwMode="auto">
            <a:xfrm rot="16200000">
              <a:off x="2616" y="744"/>
              <a:ext cx="192" cy="2448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alpha val="77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670738" name="Text Box 618"/>
            <p:cNvSpPr txBox="1">
              <a:spLocks noChangeArrowheads="1"/>
            </p:cNvSpPr>
            <p:nvPr/>
          </p:nvSpPr>
          <p:spPr bwMode="auto">
            <a:xfrm>
              <a:off x="2356" y="1917"/>
              <a:ext cx="153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" charset="0"/>
                </a:rPr>
                <a:t>INCREASING COMPLEXITY</a:t>
              </a:r>
              <a:endParaRPr lang="en-US" sz="1200" dirty="0">
                <a:latin typeface="Arial" charset="0"/>
              </a:endParaRPr>
            </a:p>
          </p:txBody>
        </p:sp>
      </p:grpSp>
      <p:pic>
        <p:nvPicPr>
          <p:cNvPr id="670725" name="Picture 626" descr="2D Co MAP2 (reduced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37" y="3259612"/>
            <a:ext cx="1485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26" name="Text Box 628"/>
          <p:cNvSpPr txBox="1">
            <a:spLocks noChangeArrowheads="1"/>
          </p:cNvSpPr>
          <p:nvPr/>
        </p:nvSpPr>
        <p:spPr bwMode="auto">
          <a:xfrm>
            <a:off x="569626" y="2743813"/>
            <a:ext cx="1697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Cell and Tissue Manufacturing </a:t>
            </a:r>
          </a:p>
        </p:txBody>
      </p:sp>
      <p:sp>
        <p:nvSpPr>
          <p:cNvPr id="670727" name="Text Box 629"/>
          <p:cNvSpPr txBox="1">
            <a:spLocks noChangeArrowheads="1"/>
          </p:cNvSpPr>
          <p:nvPr/>
        </p:nvSpPr>
        <p:spPr bwMode="auto">
          <a:xfrm>
            <a:off x="7124413" y="4158136"/>
            <a:ext cx="3349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800">
                <a:latin typeface="Arial" charset="0"/>
              </a:rPr>
              <a:t>nts</a:t>
            </a:r>
          </a:p>
        </p:txBody>
      </p:sp>
      <p:sp>
        <p:nvSpPr>
          <p:cNvPr id="670728" name="Line 632"/>
          <p:cNvSpPr>
            <a:spLocks noChangeShapeType="1"/>
          </p:cNvSpPr>
          <p:nvPr/>
        </p:nvSpPr>
        <p:spPr bwMode="auto">
          <a:xfrm flipV="1">
            <a:off x="5571837" y="4158136"/>
            <a:ext cx="274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670729" name="Text Box 809"/>
          <p:cNvSpPr txBox="1">
            <a:spLocks noChangeArrowheads="1"/>
          </p:cNvSpPr>
          <p:nvPr/>
        </p:nvSpPr>
        <p:spPr bwMode="auto">
          <a:xfrm>
            <a:off x="5893588" y="2859562"/>
            <a:ext cx="1637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Large Animal Models</a:t>
            </a:r>
          </a:p>
        </p:txBody>
      </p:sp>
      <p:sp>
        <p:nvSpPr>
          <p:cNvPr id="670731" name="Picture 17" descr="3D PCN 8DIV 600dpi.jpg"/>
          <p:cNvSpPr>
            <a:spLocks noChangeAspect="1"/>
          </p:cNvSpPr>
          <p:nvPr/>
        </p:nvSpPr>
        <p:spPr bwMode="auto">
          <a:xfrm>
            <a:off x="2881026" y="4529612"/>
            <a:ext cx="11890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670732" name="Picture 18" descr="3D GFP Co glass 19DIV ICC 3B 63x (cells+axons)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25" y="4593111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33" name="Picture 20" descr="2009-08-20 FP-04 Contra-Cortex 20x 1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726" y="4293073"/>
            <a:ext cx="135413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34" name="Picture 21" descr="DoubleInj_20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126" y="4404199"/>
            <a:ext cx="14763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0735" name="Picture 4" descr="Full Coronal Nissl GFA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626" y="3351687"/>
            <a:ext cx="1152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36" name="Line 632"/>
          <p:cNvSpPr>
            <a:spLocks noChangeShapeType="1"/>
          </p:cNvSpPr>
          <p:nvPr/>
        </p:nvSpPr>
        <p:spPr bwMode="auto">
          <a:xfrm flipV="1">
            <a:off x="3819237" y="4158136"/>
            <a:ext cx="274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3" name="Text Box 628"/>
          <p:cNvSpPr txBox="1">
            <a:spLocks noChangeArrowheads="1"/>
          </p:cNvSpPr>
          <p:nvPr/>
        </p:nvSpPr>
        <p:spPr bwMode="auto">
          <a:xfrm>
            <a:off x="2300994" y="2745262"/>
            <a:ext cx="1697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Engineered Tissue</a:t>
            </a:r>
          </a:p>
        </p:txBody>
      </p:sp>
      <p:sp>
        <p:nvSpPr>
          <p:cNvPr id="24" name="Line 632"/>
          <p:cNvSpPr>
            <a:spLocks noChangeShapeType="1"/>
          </p:cNvSpPr>
          <p:nvPr/>
        </p:nvSpPr>
        <p:spPr bwMode="auto">
          <a:xfrm flipV="1">
            <a:off x="7476837" y="4158136"/>
            <a:ext cx="274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5" name="Line 632"/>
          <p:cNvSpPr>
            <a:spLocks noChangeShapeType="1"/>
          </p:cNvSpPr>
          <p:nvPr/>
        </p:nvSpPr>
        <p:spPr bwMode="auto">
          <a:xfrm flipV="1">
            <a:off x="2219037" y="4158136"/>
            <a:ext cx="274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2" name="Picture 1" descr="Dopaminergic Micro-TENN Crop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99275">
            <a:off x="1860262" y="4233359"/>
            <a:ext cx="2578100" cy="478560"/>
          </a:xfrm>
          <a:prstGeom prst="rect">
            <a:avLst/>
          </a:prstGeom>
        </p:spPr>
      </p:pic>
      <p:sp>
        <p:nvSpPr>
          <p:cNvPr id="29" name="Text Box 809"/>
          <p:cNvSpPr txBox="1">
            <a:spLocks noChangeArrowheads="1"/>
          </p:cNvSpPr>
          <p:nvPr/>
        </p:nvSpPr>
        <p:spPr bwMode="auto">
          <a:xfrm>
            <a:off x="4012092" y="2859562"/>
            <a:ext cx="16925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Small Animal Models</a:t>
            </a:r>
          </a:p>
        </p:txBody>
      </p:sp>
      <p:pic>
        <p:nvPicPr>
          <p:cNvPr id="31" name="Picture 30" descr="Nervoussystem_2011_larg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0" y="3160152"/>
            <a:ext cx="1739641" cy="2558496"/>
          </a:xfrm>
          <a:prstGeom prst="rect">
            <a:avLst/>
          </a:prstGeom>
        </p:spPr>
      </p:pic>
      <p:sp>
        <p:nvSpPr>
          <p:cNvPr id="36" name="Text Box 809"/>
          <p:cNvSpPr txBox="1">
            <a:spLocks noChangeArrowheads="1"/>
          </p:cNvSpPr>
          <p:nvPr/>
        </p:nvSpPr>
        <p:spPr bwMode="auto">
          <a:xfrm>
            <a:off x="9019312" y="2859562"/>
            <a:ext cx="985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Clinical Use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242" y="3113598"/>
            <a:ext cx="2265822" cy="632778"/>
          </a:xfrm>
          <a:prstGeom prst="rect">
            <a:avLst/>
          </a:prstGeom>
        </p:spPr>
      </p:pic>
      <p:pic>
        <p:nvPicPr>
          <p:cNvPr id="30" name="Picture 29" descr="/Users/dkcullen/Dropbox (PENN Neurotrauma)/Cullen_Shared (1)/04 WEBSITE CONTENT/00 2019 MIGRATION/2020-02-10 DKC Updates/Axonova_Logo_2018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596" y="3832026"/>
            <a:ext cx="1930161" cy="96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3.png">
            <a:extLst>
              <a:ext uri="{FF2B5EF4-FFF2-40B4-BE49-F238E27FC236}">
                <a16:creationId xmlns:a16="http://schemas.microsoft.com/office/drawing/2014/main" id="{1E8F1344-708F-CDCE-5143-3D62904DB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7"/>
          <a:stretch>
            <a:fillRect/>
          </a:stretch>
        </p:blipFill>
        <p:spPr>
          <a:xfrm>
            <a:off x="9955526" y="4955700"/>
            <a:ext cx="2068391" cy="6895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03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2467753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10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/>
          <a:lstStyle/>
          <a:p>
            <a:pPr defTabSz="455613"/>
            <a:r>
              <a:rPr lang="en-US" sz="3600" b="1" kern="1200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1306286"/>
            <a:ext cx="11508379" cy="514676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highlight>
                  <a:srgbClr val="FFFF00"/>
                </a:highlight>
              </a:rPr>
              <a:t>Role of academic labs in translational biomedical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Stages of translational research (pre-clinical, clinical,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Key principles related to intellectual property, material transfer agreements and interfacing with Technology Transfer office(s)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Funding mechanisms for translational research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Strategies to expedite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61408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F08B7-7565-A10B-A374-AD91F2D8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EC05-BAA5-EA75-8061-6E0D6B43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67" y="39511"/>
            <a:ext cx="11390616" cy="782426"/>
          </a:xfrm>
        </p:spPr>
        <p:txBody>
          <a:bodyPr/>
          <a:lstStyle/>
          <a:p>
            <a:r>
              <a:rPr lang="en-US" sz="3600" b="1" dirty="0"/>
              <a:t>Role of Academic Labs in Translational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D1C8-3ADF-C5CB-67FE-E6272715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36"/>
          <a:stretch>
            <a:fillRect/>
          </a:stretch>
        </p:blipFill>
        <p:spPr>
          <a:xfrm>
            <a:off x="2154089" y="739301"/>
            <a:ext cx="7734300" cy="470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D87DC-8BA5-1E2D-D78A-956F07E5A735}"/>
              </a:ext>
            </a:extLst>
          </p:cNvPr>
          <p:cNvSpPr txBox="1"/>
          <p:nvPr/>
        </p:nvSpPr>
        <p:spPr>
          <a:xfrm>
            <a:off x="0" y="65695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Steinmetz &amp; Spack, The basics of preclinical drug development for neurodegenerative disease indications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BMC Neurology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(Supp 1): S2 (2009)</a:t>
            </a:r>
          </a:p>
        </p:txBody>
      </p:sp>
    </p:spTree>
    <p:extLst>
      <p:ext uri="{BB962C8B-B14F-4D97-AF65-F5344CB8AC3E}">
        <p14:creationId xmlns:p14="http://schemas.microsoft.com/office/powerpoint/2010/main" val="8088361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13326</TotalTime>
  <Words>2471</Words>
  <Application>Microsoft Macintosh PowerPoint</Application>
  <PresentationFormat>Widescreen</PresentationFormat>
  <Paragraphs>317</Paragraphs>
  <Slides>47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ヒラギノ角ゴ Pro W3</vt:lpstr>
      <vt:lpstr>Arial</vt:lpstr>
      <vt:lpstr>Calibri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Outline</vt:lpstr>
      <vt:lpstr>Role of Academic Labs in Translational Research</vt:lpstr>
      <vt:lpstr>Role of Academic Labs in Translational Research</vt:lpstr>
      <vt:lpstr>Role of Academic Labs in Translational Research</vt:lpstr>
      <vt:lpstr>Role of Academic Labs in Translational Research</vt:lpstr>
      <vt:lpstr>Outline</vt:lpstr>
      <vt:lpstr>Stages of Translational Research</vt:lpstr>
      <vt:lpstr>Stages of Translational Research</vt:lpstr>
      <vt:lpstr>Stages of Translational Research</vt:lpstr>
      <vt:lpstr>Stages of Translational Research</vt:lpstr>
      <vt:lpstr>Stages of Translational Research</vt:lpstr>
      <vt:lpstr>Outline</vt:lpstr>
      <vt:lpstr>Technology Transfer</vt:lpstr>
      <vt:lpstr>Technology Transfer</vt:lpstr>
      <vt:lpstr>Technology Transfer</vt:lpstr>
      <vt:lpstr>Outline</vt:lpstr>
      <vt:lpstr>Funding Mechanisms for Translational Research</vt:lpstr>
      <vt:lpstr>Funding Mechanisms for Translational Research</vt:lpstr>
      <vt:lpstr>Funding Mechanisms for Translational Research</vt:lpstr>
      <vt:lpstr>SBIR/STTR – NIH, NSF, DoD, and others</vt:lpstr>
      <vt:lpstr>VA Translational Development Award (Stage 0-2)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Strategies to  Expedite Translational Research</vt:lpstr>
      <vt:lpstr>Outline</vt:lpstr>
      <vt:lpstr>From Biomedical Science to the Marketplace (BE 5020)</vt:lpstr>
      <vt:lpstr>Acknowledgements</vt:lpstr>
      <vt:lpstr>PowerPoint Presentation</vt:lpstr>
      <vt:lpstr>Advanced Therapies for Restorative Neurosurgery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Suradip Das</dc:creator>
  <cp:lastModifiedBy>D. Kacy Cullen</cp:lastModifiedBy>
  <cp:revision>264</cp:revision>
  <cp:lastPrinted>2023-03-18T12:33:49Z</cp:lastPrinted>
  <dcterms:created xsi:type="dcterms:W3CDTF">2019-10-28T19:23:56Z</dcterms:created>
  <dcterms:modified xsi:type="dcterms:W3CDTF">2025-07-14T11:24:56Z</dcterms:modified>
</cp:coreProperties>
</file>